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6.jpg" ContentType="image/jpeg"/>
  <Override PartName="/ppt/media/image17.jpg" ContentType="image/jpeg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3" r:id="rId1"/>
    <p:sldMasterId id="2147484069" r:id="rId2"/>
    <p:sldMasterId id="2147484086" r:id="rId3"/>
    <p:sldMasterId id="2147484103" r:id="rId4"/>
  </p:sldMasterIdLst>
  <p:notesMasterIdLst>
    <p:notesMasterId r:id="rId43"/>
  </p:notesMasterIdLst>
  <p:sldIdLst>
    <p:sldId id="256" r:id="rId5"/>
    <p:sldId id="257" r:id="rId6"/>
    <p:sldId id="263" r:id="rId7"/>
    <p:sldId id="277" r:id="rId8"/>
    <p:sldId id="258" r:id="rId9"/>
    <p:sldId id="271" r:id="rId10"/>
    <p:sldId id="264" r:id="rId11"/>
    <p:sldId id="269" r:id="rId12"/>
    <p:sldId id="265" r:id="rId13"/>
    <p:sldId id="266" r:id="rId14"/>
    <p:sldId id="267" r:id="rId15"/>
    <p:sldId id="268" r:id="rId16"/>
    <p:sldId id="259" r:id="rId17"/>
    <p:sldId id="260" r:id="rId18"/>
    <p:sldId id="261" r:id="rId19"/>
    <p:sldId id="278" r:id="rId20"/>
    <p:sldId id="289" r:id="rId21"/>
    <p:sldId id="286" r:id="rId22"/>
    <p:sldId id="287" r:id="rId23"/>
    <p:sldId id="285" r:id="rId24"/>
    <p:sldId id="288" r:id="rId25"/>
    <p:sldId id="279" r:id="rId26"/>
    <p:sldId id="280" r:id="rId27"/>
    <p:sldId id="262" r:id="rId28"/>
    <p:sldId id="272" r:id="rId29"/>
    <p:sldId id="270" r:id="rId30"/>
    <p:sldId id="275" r:id="rId31"/>
    <p:sldId id="273" r:id="rId32"/>
    <p:sldId id="276" r:id="rId33"/>
    <p:sldId id="274" r:id="rId34"/>
    <p:sldId id="281" r:id="rId35"/>
    <p:sldId id="282" r:id="rId36"/>
    <p:sldId id="283" r:id="rId37"/>
    <p:sldId id="284" r:id="rId38"/>
    <p:sldId id="290" r:id="rId39"/>
    <p:sldId id="291" r:id="rId40"/>
    <p:sldId id="292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6DA41C6-C35F-493D-A366-ED2712433CE5}">
          <p14:sldIdLst>
            <p14:sldId id="256"/>
            <p14:sldId id="257"/>
            <p14:sldId id="263"/>
            <p14:sldId id="277"/>
            <p14:sldId id="258"/>
            <p14:sldId id="271"/>
            <p14:sldId id="264"/>
            <p14:sldId id="269"/>
            <p14:sldId id="265"/>
            <p14:sldId id="266"/>
            <p14:sldId id="267"/>
            <p14:sldId id="268"/>
            <p14:sldId id="259"/>
            <p14:sldId id="260"/>
            <p14:sldId id="261"/>
            <p14:sldId id="278"/>
            <p14:sldId id="289"/>
            <p14:sldId id="286"/>
            <p14:sldId id="287"/>
            <p14:sldId id="285"/>
            <p14:sldId id="288"/>
            <p14:sldId id="279"/>
            <p14:sldId id="280"/>
            <p14:sldId id="262"/>
            <p14:sldId id="272"/>
            <p14:sldId id="270"/>
            <p14:sldId id="275"/>
            <p14:sldId id="273"/>
            <p14:sldId id="276"/>
            <p14:sldId id="274"/>
            <p14:sldId id="281"/>
            <p14:sldId id="282"/>
            <p14:sldId id="283"/>
            <p14:sldId id="284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io Daf" initials="JD" lastIdx="2" clrIdx="0">
    <p:extLst>
      <p:ext uri="{19B8F6BF-5375-455C-9EA6-DF929625EA0E}">
        <p15:presenceInfo xmlns:p15="http://schemas.microsoft.com/office/powerpoint/2012/main" userId="0fa490c09e635c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31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EA184-6950-45ED-B073-12E8C0BEE3C0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44ED2-1666-42A8-9E6D-8FA067750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7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44ED2-1666-42A8-9E6D-8FA0677500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606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44ED2-1666-42A8-9E6D-8FA0677500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98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44ED2-1666-42A8-9E6D-8FA0677500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24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6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6" y="4050836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370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5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478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754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3031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9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240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086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2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2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24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6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6" y="4050836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340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3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00870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0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23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614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182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72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4688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6" y="514927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8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323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362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5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7945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599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301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00870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162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9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0538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2660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2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2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2015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6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6" y="4050836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6140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223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00870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1848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7863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234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5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82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288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6" y="514927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5524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990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3914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5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95044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9618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86776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9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0791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3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2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2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564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6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6" y="4050836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04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6837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236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00870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427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568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676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456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00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6" y="514927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3499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292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9004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5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468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23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6501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37139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9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5886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1827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2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2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3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33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6" y="514927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00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020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6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5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5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7" y="6041365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56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6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5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5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7" y="6041365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2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082" r:id="rId13"/>
    <p:sldLayoutId id="2147484083" r:id="rId14"/>
    <p:sldLayoutId id="2147484084" r:id="rId15"/>
    <p:sldLayoutId id="21474840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6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5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5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7" y="6041365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25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6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5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1D36E-72F1-4D14-ABDB-6E7EFE57AD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5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7" y="6041365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A265F5-21EA-4679-BA9F-D8CB1EFB1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78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  <p:sldLayoutId id="2147484116" r:id="rId13"/>
    <p:sldLayoutId id="2147484117" r:id="rId14"/>
    <p:sldLayoutId id="2147484118" r:id="rId15"/>
    <p:sldLayoutId id="21474841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3A702-1EBD-4F0C-82F7-6EC638D97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536" y="655282"/>
            <a:ext cx="6585011" cy="2190566"/>
          </a:xfrm>
        </p:spPr>
        <p:txBody>
          <a:bodyPr/>
          <a:lstStyle/>
          <a:p>
            <a:r>
              <a:rPr lang="en-US" altLang="zh-CN" sz="4950" dirty="0"/>
              <a:t>C++</a:t>
            </a:r>
            <a:r>
              <a:rPr lang="zh-CN" altLang="en-US" sz="4950" dirty="0"/>
              <a:t>实习项目</a:t>
            </a:r>
            <a:r>
              <a:rPr lang="en-US" altLang="zh-CN" sz="4950" dirty="0"/>
              <a:t>——				</a:t>
            </a:r>
            <a:br>
              <a:rPr lang="en-US" altLang="zh-CN" sz="4950" dirty="0"/>
            </a:br>
            <a:r>
              <a:rPr lang="en-US" altLang="zh-CN" sz="4950" dirty="0"/>
              <a:t>	</a:t>
            </a:r>
            <a:r>
              <a:rPr lang="zh-CN" altLang="en-US" sz="4950" dirty="0"/>
              <a:t>银行管理系统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B3BE94-C52C-493D-BFBF-5D79FC2CA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66456" y="3653717"/>
            <a:ext cx="8644631" cy="1104715"/>
          </a:xfrm>
        </p:spPr>
        <p:txBody>
          <a:bodyPr>
            <a:normAutofit/>
          </a:bodyPr>
          <a:lstStyle/>
          <a:p>
            <a:r>
              <a:rPr lang="zh-CN" altLang="en-US" sz="2100" dirty="0"/>
              <a:t>小组名称：什么都不会</a:t>
            </a:r>
            <a:r>
              <a:rPr lang="en-US" altLang="zh-CN" sz="2100" dirty="0"/>
              <a:t>												</a:t>
            </a:r>
          </a:p>
          <a:p>
            <a:r>
              <a:rPr lang="zh-CN" altLang="en-US" sz="2100" dirty="0"/>
              <a:t>组员：车亮召、陈仲为、方舟、李易泽、刘镇、田河、赵贤彪   </a:t>
            </a:r>
            <a:r>
              <a:rPr lang="en-US" altLang="zh-CN" sz="2100" dirty="0"/>
              <a:t>	</a:t>
            </a:r>
          </a:p>
          <a:p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392211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41066-165E-4DC9-A13A-5C5D1E2F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6F43FD-95E0-41DE-BFD2-B9DE608DD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9600"/>
            <a:ext cx="6590347" cy="5638800"/>
          </a:xfrm>
        </p:spPr>
      </p:pic>
    </p:spTree>
    <p:extLst>
      <p:ext uri="{BB962C8B-B14F-4D97-AF65-F5344CB8AC3E}">
        <p14:creationId xmlns:p14="http://schemas.microsoft.com/office/powerpoint/2010/main" val="396191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BF67A-3697-4012-985B-9F8732D4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6842F42-5223-450C-A1FC-0480D64B8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6347713" cy="5439296"/>
          </a:xfrm>
        </p:spPr>
      </p:pic>
    </p:spTree>
    <p:extLst>
      <p:ext uri="{BB962C8B-B14F-4D97-AF65-F5344CB8AC3E}">
        <p14:creationId xmlns:p14="http://schemas.microsoft.com/office/powerpoint/2010/main" val="184093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0338D-EFCA-4FDD-9DC9-191F7921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A5C894-C75E-42E0-94A6-C9B3D3F6D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9600"/>
            <a:ext cx="5218707" cy="5154014"/>
          </a:xfrm>
        </p:spPr>
      </p:pic>
    </p:spTree>
    <p:extLst>
      <p:ext uri="{BB962C8B-B14F-4D97-AF65-F5344CB8AC3E}">
        <p14:creationId xmlns:p14="http://schemas.microsoft.com/office/powerpoint/2010/main" val="17440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0BEAA0-DD4F-4719-990E-3F1F5C00AA3F}"/>
              </a:ext>
            </a:extLst>
          </p:cNvPr>
          <p:cNvSpPr/>
          <p:nvPr/>
        </p:nvSpPr>
        <p:spPr>
          <a:xfrm>
            <a:off x="3196424" y="1304016"/>
            <a:ext cx="2289976" cy="38245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7C008A-4B3A-48A1-9367-C996D7C59FBB}"/>
              </a:ext>
            </a:extLst>
          </p:cNvPr>
          <p:cNvSpPr/>
          <p:nvPr/>
        </p:nvSpPr>
        <p:spPr>
          <a:xfrm>
            <a:off x="1141012" y="5535122"/>
            <a:ext cx="6746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设计思想：开放封闭原则、类的单一职责、自底向上设计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F9DD7E-EFC4-4A15-AC4A-B0606414CAA6}"/>
              </a:ext>
            </a:extLst>
          </p:cNvPr>
          <p:cNvSpPr txBox="1"/>
          <p:nvPr/>
        </p:nvSpPr>
        <p:spPr>
          <a:xfrm>
            <a:off x="3787414" y="51377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控制器层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4F9C2D-C3F1-4825-B65C-450E71F43A95}"/>
              </a:ext>
            </a:extLst>
          </p:cNvPr>
          <p:cNvSpPr txBox="1"/>
          <p:nvPr/>
        </p:nvSpPr>
        <p:spPr>
          <a:xfrm>
            <a:off x="3323708" y="6146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开发者：田河、赵贤彪</a:t>
            </a:r>
          </a:p>
        </p:txBody>
      </p:sp>
    </p:spTree>
    <p:extLst>
      <p:ext uri="{BB962C8B-B14F-4D97-AF65-F5344CB8AC3E}">
        <p14:creationId xmlns:p14="http://schemas.microsoft.com/office/powerpoint/2010/main" val="116651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97C4B-ECB6-44AA-B6D7-3AD0D7EE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C2E77D-C338-4E40-A938-29EAFE85D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1" y="1488283"/>
            <a:ext cx="5931848" cy="3881437"/>
          </a:xfrm>
        </p:spPr>
      </p:pic>
    </p:spTree>
    <p:extLst>
      <p:ext uri="{BB962C8B-B14F-4D97-AF65-F5344CB8AC3E}">
        <p14:creationId xmlns:p14="http://schemas.microsoft.com/office/powerpoint/2010/main" val="26646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0BEAA0-DD4F-4719-990E-3F1F5C00AA3F}"/>
              </a:ext>
            </a:extLst>
          </p:cNvPr>
          <p:cNvSpPr/>
          <p:nvPr/>
        </p:nvSpPr>
        <p:spPr>
          <a:xfrm>
            <a:off x="1844705" y="2209942"/>
            <a:ext cx="1884459" cy="17657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76C2D-4099-4601-A80C-6B1EC804C1B3}"/>
              </a:ext>
            </a:extLst>
          </p:cNvPr>
          <p:cNvSpPr txBox="1"/>
          <p:nvPr/>
        </p:nvSpPr>
        <p:spPr>
          <a:xfrm>
            <a:off x="2117518" y="40616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网络连接层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55A3B1-1A95-4DB3-A6B9-B9F7A4B85A77}"/>
              </a:ext>
            </a:extLst>
          </p:cNvPr>
          <p:cNvSpPr txBox="1"/>
          <p:nvPr/>
        </p:nvSpPr>
        <p:spPr>
          <a:xfrm>
            <a:off x="2786932" y="5889347"/>
            <a:ext cx="368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开发者：田河、赵贤彪</a:t>
            </a:r>
            <a:endParaRPr lang="en-US" altLang="zh-CN" dirty="0"/>
          </a:p>
          <a:p>
            <a:r>
              <a:rPr lang="zh-CN" altLang="en-US" dirty="0"/>
              <a:t>协议设计与前后端整合：刘镇</a:t>
            </a:r>
          </a:p>
        </p:txBody>
      </p:sp>
    </p:spTree>
    <p:extLst>
      <p:ext uri="{BB962C8B-B14F-4D97-AF65-F5344CB8AC3E}">
        <p14:creationId xmlns:p14="http://schemas.microsoft.com/office/powerpoint/2010/main" val="8487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0BEAA0-DD4F-4719-990E-3F1F5C00AA3F}"/>
              </a:ext>
            </a:extLst>
          </p:cNvPr>
          <p:cNvSpPr/>
          <p:nvPr/>
        </p:nvSpPr>
        <p:spPr>
          <a:xfrm>
            <a:off x="1844705" y="2209942"/>
            <a:ext cx="1884459" cy="17657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76C2D-4099-4601-A80C-6B1EC804C1B3}"/>
              </a:ext>
            </a:extLst>
          </p:cNvPr>
          <p:cNvSpPr txBox="1"/>
          <p:nvPr/>
        </p:nvSpPr>
        <p:spPr>
          <a:xfrm>
            <a:off x="2117518" y="40616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网络连接层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55A3B1-1A95-4DB3-A6B9-B9F7A4B85A77}"/>
              </a:ext>
            </a:extLst>
          </p:cNvPr>
          <p:cNvSpPr txBox="1"/>
          <p:nvPr/>
        </p:nvSpPr>
        <p:spPr>
          <a:xfrm>
            <a:off x="2786932" y="5889347"/>
            <a:ext cx="368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开发者：田河、赵贤彪</a:t>
            </a:r>
            <a:endParaRPr lang="en-US" altLang="zh-CN" dirty="0"/>
          </a:p>
          <a:p>
            <a:r>
              <a:rPr lang="zh-CN" altLang="en-US" dirty="0"/>
              <a:t>协议设计与前后端整合：刘镇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B23BB6-A535-43FD-BC9A-F4A85137E1EB}"/>
              </a:ext>
            </a:extLst>
          </p:cNvPr>
          <p:cNvSpPr txBox="1"/>
          <p:nvPr/>
        </p:nvSpPr>
        <p:spPr>
          <a:xfrm>
            <a:off x="609599" y="4929231"/>
            <a:ext cx="161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AJAX</a:t>
            </a:r>
            <a:r>
              <a:rPr lang="zh-CN" altLang="en-US" dirty="0"/>
              <a:t>，</a:t>
            </a:r>
            <a:r>
              <a:rPr lang="en-US" altLang="zh-CN" dirty="0"/>
              <a:t>JSON ?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FE6C09-41AD-45E6-9827-D7AA5E0828C2}"/>
              </a:ext>
            </a:extLst>
          </p:cNvPr>
          <p:cNvSpPr txBox="1"/>
          <p:nvPr/>
        </p:nvSpPr>
        <p:spPr>
          <a:xfrm>
            <a:off x="1948250" y="5386099"/>
            <a:ext cx="22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map&lt;</a:t>
            </a:r>
            <a:r>
              <a:rPr lang="en-US" altLang="zh-CN" dirty="0" err="1"/>
              <a:t>string,string</a:t>
            </a:r>
            <a:r>
              <a:rPr lang="en-US" altLang="zh-CN" dirty="0"/>
              <a:t>&gt;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1B39FFD-5707-446C-AFB8-1A56A128C054}"/>
              </a:ext>
            </a:extLst>
          </p:cNvPr>
          <p:cNvCxnSpPr/>
          <p:nvPr/>
        </p:nvCxnSpPr>
        <p:spPr>
          <a:xfrm>
            <a:off x="2221241" y="5113897"/>
            <a:ext cx="438832" cy="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4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8" y="297132"/>
            <a:ext cx="4013172" cy="3266536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06" y="3692519"/>
            <a:ext cx="6805654" cy="42214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4EEA77-8B2B-4FA6-8411-A08A0E88DC89}"/>
              </a:ext>
            </a:extLst>
          </p:cNvPr>
          <p:cNvSpPr txBox="1"/>
          <p:nvPr/>
        </p:nvSpPr>
        <p:spPr>
          <a:xfrm>
            <a:off x="4495550" y="723905"/>
            <a:ext cx="42429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为了满足数据完整性和业务规则，添加触发器，实现</a:t>
            </a:r>
            <a:r>
              <a:rPr lang="en-US" altLang="zh-CN" dirty="0"/>
              <a:t>16</a:t>
            </a:r>
            <a:r>
              <a:rPr lang="zh-CN" altLang="en-US" dirty="0"/>
              <a:t>位卡号自增和不重复的需求，设计了一个自己计算的函数实现对卡号随机分配。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采用饿汉式单例，接口调用的时候每次只能使用一个对象。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控制器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965" y="1198245"/>
            <a:ext cx="6751320" cy="510349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>
                <a:sym typeface="+mn-ea"/>
              </a:rPr>
              <a:t>通过工厂类调用接口与数据库进行连接。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开放封闭原则</a:t>
            </a:r>
            <a:endParaRPr lang="zh-CN" altLang="en-US"/>
          </a:p>
          <a:p>
            <a:r>
              <a:rPr lang="zh-CN" altLang="en-US">
                <a:sym typeface="+mn-ea"/>
              </a:rPr>
              <a:t>增加用例只需要增加相应的控制器，不需要对其他控制器进行修改</a:t>
            </a:r>
            <a:endParaRPr lang="zh-CN" altLang="en-US"/>
          </a:p>
          <a:p>
            <a:r>
              <a:rPr lang="zh-CN" altLang="en-US">
                <a:sym typeface="+mn-ea"/>
              </a:rPr>
              <a:t>典型控制器：转账控制器、查询控制器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流程图: 可选过程 5"/>
          <p:cNvSpPr/>
          <p:nvPr/>
        </p:nvSpPr>
        <p:spPr>
          <a:xfrm>
            <a:off x="609600" y="4371975"/>
            <a:ext cx="1391285" cy="76136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Button</a:t>
            </a:r>
          </a:p>
        </p:txBody>
      </p:sp>
      <p:sp>
        <p:nvSpPr>
          <p:cNvPr id="7" name="流程图: 可选过程 6"/>
          <p:cNvSpPr/>
          <p:nvPr/>
        </p:nvSpPr>
        <p:spPr>
          <a:xfrm>
            <a:off x="2912110" y="4416425"/>
            <a:ext cx="1520825" cy="7016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Controller</a:t>
            </a:r>
          </a:p>
        </p:txBody>
      </p:sp>
      <p:sp>
        <p:nvSpPr>
          <p:cNvPr id="8" name="流程图: 可选过程 7"/>
          <p:cNvSpPr/>
          <p:nvPr/>
        </p:nvSpPr>
        <p:spPr>
          <a:xfrm>
            <a:off x="6042660" y="3564890"/>
            <a:ext cx="914400" cy="24053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DAO</a:t>
            </a:r>
            <a:r>
              <a:rPr lang="zh-CN" altLang="en-US"/>
              <a:t>层接口</a:t>
            </a:r>
          </a:p>
        </p:txBody>
      </p:sp>
      <p:cxnSp>
        <p:nvCxnSpPr>
          <p:cNvPr id="17" name="直接箭头连接符 16"/>
          <p:cNvCxnSpPr>
            <a:stCxn id="7" idx="1"/>
            <a:endCxn id="6" idx="3"/>
          </p:cNvCxnSpPr>
          <p:nvPr/>
        </p:nvCxnSpPr>
        <p:spPr>
          <a:xfrm flipH="1" flipV="1">
            <a:off x="2000885" y="4752975"/>
            <a:ext cx="911225" cy="14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1"/>
            <a:endCxn id="7" idx="3"/>
          </p:cNvCxnSpPr>
          <p:nvPr/>
        </p:nvCxnSpPr>
        <p:spPr>
          <a:xfrm flipH="1">
            <a:off x="4432935" y="4767580"/>
            <a:ext cx="16097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C/S</a:t>
            </a:r>
            <a:r>
              <a:rPr lang="zh-CN" altLang="en-US"/>
              <a:t>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前端输入的数据封装成</a:t>
            </a:r>
            <a:r>
              <a:rPr lang="en-US" altLang="zh-CN">
                <a:sym typeface="+mn-ea"/>
              </a:rPr>
              <a:t>map</a:t>
            </a:r>
            <a:r>
              <a:rPr lang="zh-CN" altLang="en-US">
                <a:sym typeface="+mn-ea"/>
              </a:rPr>
              <a:t>传给</a:t>
            </a:r>
            <a:r>
              <a:rPr lang="en-US" altLang="zh-CN">
                <a:sym typeface="+mn-ea"/>
              </a:rPr>
              <a:t>Request,Request</a:t>
            </a:r>
            <a:r>
              <a:rPr lang="zh-CN" altLang="en-US">
                <a:sym typeface="+mn-ea"/>
              </a:rPr>
              <a:t>通过网络用</a:t>
            </a:r>
            <a:r>
              <a:rPr lang="en-US" altLang="zh-CN">
                <a:sym typeface="+mn-ea"/>
              </a:rPr>
              <a:t>char</a:t>
            </a:r>
            <a:r>
              <a:rPr lang="zh-CN" altLang="en-US">
                <a:sym typeface="+mn-ea"/>
              </a:rPr>
              <a:t>数组传给</a:t>
            </a:r>
            <a:r>
              <a:rPr lang="en-US" altLang="zh-CN">
                <a:sym typeface="+mn-ea"/>
              </a:rPr>
              <a:t>Sever</a:t>
            </a:r>
            <a:endParaRPr lang="zh-CN" altLang="en-US"/>
          </a:p>
        </p:txBody>
      </p:sp>
      <p:sp>
        <p:nvSpPr>
          <p:cNvPr id="4" name="流程图: 可选过程 3"/>
          <p:cNvSpPr/>
          <p:nvPr/>
        </p:nvSpPr>
        <p:spPr>
          <a:xfrm>
            <a:off x="1904365" y="3141345"/>
            <a:ext cx="1173480" cy="19189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request</a:t>
            </a:r>
          </a:p>
        </p:txBody>
      </p:sp>
      <p:sp>
        <p:nvSpPr>
          <p:cNvPr id="5" name="流程图: 可选过程 4"/>
          <p:cNvSpPr/>
          <p:nvPr/>
        </p:nvSpPr>
        <p:spPr>
          <a:xfrm>
            <a:off x="4671060" y="3141345"/>
            <a:ext cx="914400" cy="19183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server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067050" y="3655695"/>
            <a:ext cx="15690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3102610" y="4368800"/>
            <a:ext cx="150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207385" y="3141345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网络通信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62F5C29-B7FE-4D54-BF58-4DCD82EEDAD5}"/>
              </a:ext>
            </a:extLst>
          </p:cNvPr>
          <p:cNvSpPr/>
          <p:nvPr/>
        </p:nvSpPr>
        <p:spPr>
          <a:xfrm>
            <a:off x="1359142" y="5414580"/>
            <a:ext cx="512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MVC </a:t>
            </a:r>
            <a:r>
              <a:rPr lang="zh-CN" altLang="en-US" sz="2000" dirty="0"/>
              <a:t>，前后端分离，</a:t>
            </a:r>
            <a:r>
              <a:rPr lang="en-US" altLang="zh-CN" sz="2000" dirty="0"/>
              <a:t>C/S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1139BF-D6C3-457F-BCE5-F728243BCAE8}"/>
              </a:ext>
            </a:extLst>
          </p:cNvPr>
          <p:cNvSpPr/>
          <p:nvPr/>
        </p:nvSpPr>
        <p:spPr>
          <a:xfrm>
            <a:off x="2467506" y="5931417"/>
            <a:ext cx="512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TDD</a:t>
            </a:r>
            <a:r>
              <a:rPr lang="zh-CN" altLang="en-US" sz="2000" dirty="0"/>
              <a:t>，测试驱动开发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381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73BC0-B867-4E2E-9447-75FEE2AB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前后端连接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515ABD-231D-4A4F-92EA-6F3C7C249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9" y="1930400"/>
            <a:ext cx="2811231" cy="40814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1E9915-460B-4B43-836D-51EEB7C95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79" y="968015"/>
            <a:ext cx="5338767" cy="31255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DBA57E-1579-4BFD-A3FD-F5D31C19F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80" y="4327229"/>
            <a:ext cx="5338767" cy="22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7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A3262-445E-4E98-A866-C924ECAD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前后端数据传输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44DC7C-A81A-4994-9C0E-84EB479F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30400"/>
            <a:ext cx="7873037" cy="3260721"/>
          </a:xfrm>
        </p:spPr>
      </p:pic>
    </p:spTree>
    <p:extLst>
      <p:ext uri="{BB962C8B-B14F-4D97-AF65-F5344CB8AC3E}">
        <p14:creationId xmlns:p14="http://schemas.microsoft.com/office/powerpoint/2010/main" val="2237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0BEAA0-DD4F-4719-990E-3F1F5C00AA3F}"/>
              </a:ext>
            </a:extLst>
          </p:cNvPr>
          <p:cNvSpPr/>
          <p:nvPr/>
        </p:nvSpPr>
        <p:spPr>
          <a:xfrm>
            <a:off x="1844705" y="2209942"/>
            <a:ext cx="1884459" cy="17657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76C2D-4099-4601-A80C-6B1EC804C1B3}"/>
              </a:ext>
            </a:extLst>
          </p:cNvPr>
          <p:cNvSpPr txBox="1"/>
          <p:nvPr/>
        </p:nvSpPr>
        <p:spPr>
          <a:xfrm>
            <a:off x="2117518" y="40616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网络连接层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55A3B1-1A95-4DB3-A6B9-B9F7A4B85A77}"/>
              </a:ext>
            </a:extLst>
          </p:cNvPr>
          <p:cNvSpPr txBox="1"/>
          <p:nvPr/>
        </p:nvSpPr>
        <p:spPr>
          <a:xfrm>
            <a:off x="4851259" y="5705844"/>
            <a:ext cx="368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开发者：田河、赵贤彪</a:t>
            </a:r>
            <a:endParaRPr lang="en-US" altLang="zh-CN" dirty="0"/>
          </a:p>
          <a:p>
            <a:r>
              <a:rPr lang="zh-CN" altLang="en-US" dirty="0"/>
              <a:t>协议设计与前后端整合：刘镇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B23BB6-A535-43FD-BC9A-F4A85137E1EB}"/>
              </a:ext>
            </a:extLst>
          </p:cNvPr>
          <p:cNvSpPr txBox="1"/>
          <p:nvPr/>
        </p:nvSpPr>
        <p:spPr>
          <a:xfrm>
            <a:off x="2657035" y="4473933"/>
            <a:ext cx="64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69AC3F-8F60-44F9-90C5-A579F11492FA}"/>
              </a:ext>
            </a:extLst>
          </p:cNvPr>
          <p:cNvSpPr txBox="1"/>
          <p:nvPr/>
        </p:nvSpPr>
        <p:spPr>
          <a:xfrm>
            <a:off x="1009941" y="4956792"/>
            <a:ext cx="244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前后端兼容性问题？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C2DAB6-D1A2-4766-BA7F-01A1FDA2A391}"/>
              </a:ext>
            </a:extLst>
          </p:cNvPr>
          <p:cNvSpPr/>
          <p:nvPr/>
        </p:nvSpPr>
        <p:spPr>
          <a:xfrm>
            <a:off x="1010484" y="5520013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字符集问题？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784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54DB59F5-4898-4DF2-A701-7A739D69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内容占位符 15" descr="图片包含 屏幕截图&#10;&#10;描述已自动生成">
            <a:extLst>
              <a:ext uri="{FF2B5EF4-FFF2-40B4-BE49-F238E27FC236}">
                <a16:creationId xmlns:a16="http://schemas.microsoft.com/office/drawing/2014/main" id="{9B916FDD-F329-4F8D-B58A-0CB3B7B53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15" y="2334172"/>
            <a:ext cx="5277587" cy="3534268"/>
          </a:xfrm>
        </p:spPr>
      </p:pic>
    </p:spTree>
    <p:extLst>
      <p:ext uri="{BB962C8B-B14F-4D97-AF65-F5344CB8AC3E}">
        <p14:creationId xmlns:p14="http://schemas.microsoft.com/office/powerpoint/2010/main" val="22522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0BEAA0-DD4F-4719-990E-3F1F5C00AA3F}"/>
              </a:ext>
            </a:extLst>
          </p:cNvPr>
          <p:cNvSpPr/>
          <p:nvPr/>
        </p:nvSpPr>
        <p:spPr>
          <a:xfrm>
            <a:off x="79515" y="1602420"/>
            <a:ext cx="2186609" cy="32478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7C008A-4B3A-48A1-9367-C996D7C59FBB}"/>
              </a:ext>
            </a:extLst>
          </p:cNvPr>
          <p:cNvSpPr/>
          <p:nvPr/>
        </p:nvSpPr>
        <p:spPr>
          <a:xfrm>
            <a:off x="1141012" y="5535122"/>
            <a:ext cx="6746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开发模式：前后端分离</a:t>
            </a:r>
            <a:endParaRPr lang="en-US" altLang="zh-CN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E1D02A-39BD-42D2-B533-BD7EAD44427E}"/>
              </a:ext>
            </a:extLst>
          </p:cNvPr>
          <p:cNvSpPr txBox="1"/>
          <p:nvPr/>
        </p:nvSpPr>
        <p:spPr>
          <a:xfrm>
            <a:off x="858468" y="494517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UI</a:t>
            </a:r>
            <a:r>
              <a:rPr lang="zh-CN" altLang="en-US" dirty="0">
                <a:solidFill>
                  <a:srgbClr val="FF0000"/>
                </a:solidFill>
              </a:rPr>
              <a:t>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1873EE-A9FB-4089-BB06-CC86F7A10145}"/>
              </a:ext>
            </a:extLst>
          </p:cNvPr>
          <p:cNvSpPr txBox="1"/>
          <p:nvPr/>
        </p:nvSpPr>
        <p:spPr>
          <a:xfrm flipH="1">
            <a:off x="3075167" y="6199899"/>
            <a:ext cx="287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开发者：李易泽、陈仲为</a:t>
            </a:r>
          </a:p>
        </p:txBody>
      </p:sp>
    </p:spTree>
    <p:extLst>
      <p:ext uri="{BB962C8B-B14F-4D97-AF65-F5344CB8AC3E}">
        <p14:creationId xmlns:p14="http://schemas.microsoft.com/office/powerpoint/2010/main" val="10025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6F290-484F-4CB8-B262-8058378F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D89434-C9E7-4B56-881B-077727C52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668" y="1182978"/>
            <a:ext cx="10086668" cy="4144396"/>
          </a:xfrm>
        </p:spPr>
      </p:pic>
    </p:spTree>
    <p:extLst>
      <p:ext uri="{BB962C8B-B14F-4D97-AF65-F5344CB8AC3E}">
        <p14:creationId xmlns:p14="http://schemas.microsoft.com/office/powerpoint/2010/main" val="3002108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9732C-812D-405A-B118-4C99C6D0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</a:t>
            </a:r>
            <a:r>
              <a:rPr lang="zh-CN" altLang="en-US" dirty="0"/>
              <a:t>机界面演示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C4E1B5-DC69-43F9-B592-2389A4638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63" y="1581726"/>
            <a:ext cx="3357829" cy="248136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A927AA-8DE9-430B-B40F-0A235BCF4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53" y="4150551"/>
            <a:ext cx="3194560" cy="23602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96DE8D-31E7-4D5C-AB6C-F6122E20C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44" y="4150553"/>
            <a:ext cx="3523856" cy="23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BBE5C-1F23-42C7-8314-2A8863DB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</a:t>
            </a:r>
            <a:r>
              <a:rPr lang="zh-CN" altLang="en-US" dirty="0"/>
              <a:t>客户端界面功能介绍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E7538D-34E0-4025-9B1D-6BDCA875D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41605"/>
            <a:ext cx="7063411" cy="525002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主要功能：</a:t>
            </a:r>
          </a:p>
          <a:p>
            <a:r>
              <a:rPr lang="zh-CN" altLang="en-US" sz="2400" dirty="0"/>
              <a:t>登录：与数据库交互，卡号密码一致成功登录，输入三次有误退出客户端</a:t>
            </a:r>
          </a:p>
          <a:p>
            <a:r>
              <a:rPr lang="zh-CN" altLang="en-US" sz="2400" dirty="0"/>
              <a:t>查询余额：与数据库交互，进行查询操作</a:t>
            </a:r>
          </a:p>
          <a:p>
            <a:r>
              <a:rPr lang="zh-CN" altLang="en-US" sz="2400" dirty="0"/>
              <a:t>存款：与数据库交互，进行存款操作</a:t>
            </a:r>
          </a:p>
          <a:p>
            <a:r>
              <a:rPr lang="zh-CN" altLang="en-US" sz="2400" dirty="0"/>
              <a:t>取款：与数据库交互，进行取款操作</a:t>
            </a:r>
          </a:p>
          <a:p>
            <a:r>
              <a:rPr lang="zh-CN" altLang="en-US" sz="2400" dirty="0"/>
              <a:t>转账：与数据库交互，进行转账操作</a:t>
            </a:r>
          </a:p>
          <a:p>
            <a:r>
              <a:rPr lang="zh-CN" altLang="en-US" sz="2400" dirty="0"/>
              <a:t>修改密码：与数据库交互，进行修改密码操作</a:t>
            </a:r>
          </a:p>
          <a:p>
            <a:r>
              <a:rPr lang="zh-CN" altLang="en-US" sz="2400" dirty="0"/>
              <a:t>返回：返回功能界面</a:t>
            </a:r>
          </a:p>
          <a:p>
            <a:r>
              <a:rPr lang="zh-CN" altLang="en-US" sz="2400" dirty="0"/>
              <a:t>退出：退出客户端</a:t>
            </a:r>
            <a:endParaRPr lang="en-US" altLang="zh-CN" sz="2400" dirty="0"/>
          </a:p>
          <a:p>
            <a:r>
              <a:rPr lang="zh-CN" altLang="en-US" sz="2400" dirty="0"/>
              <a:t>操作成功关闭窗口，操作有误清空文本框</a:t>
            </a:r>
          </a:p>
        </p:txBody>
      </p:sp>
    </p:spTree>
    <p:extLst>
      <p:ext uri="{BB962C8B-B14F-4D97-AF65-F5344CB8AC3E}">
        <p14:creationId xmlns:p14="http://schemas.microsoft.com/office/powerpoint/2010/main" val="2743606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2F74C-07A1-4A55-881E-69E88315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 </a:t>
            </a:r>
            <a:r>
              <a:rPr lang="zh-CN" altLang="en-US" dirty="0"/>
              <a:t>客户端演示</a:t>
            </a:r>
          </a:p>
        </p:txBody>
      </p:sp>
      <p:pic>
        <p:nvPicPr>
          <p:cNvPr id="4" name="演示">
            <a:hlinkClick r:id="" action="ppaction://media"/>
            <a:extLst>
              <a:ext uri="{FF2B5EF4-FFF2-40B4-BE49-F238E27FC236}">
                <a16:creationId xmlns:a16="http://schemas.microsoft.com/office/drawing/2014/main" id="{6A4E9F7F-88DA-4C86-AA4E-452B726479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1" y="1330410"/>
            <a:ext cx="8054431" cy="4831853"/>
          </a:xfrm>
        </p:spPr>
      </p:pic>
    </p:spTree>
    <p:extLst>
      <p:ext uri="{BB962C8B-B14F-4D97-AF65-F5344CB8AC3E}">
        <p14:creationId xmlns:p14="http://schemas.microsoft.com/office/powerpoint/2010/main" val="158522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478D6-ABE1-4581-BA55-8CD90800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工作人员界面功能介绍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DE91A3-1239-4FBE-B430-07DD6B11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88615"/>
            <a:ext cx="7794930" cy="4617989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主要功能：</a:t>
            </a:r>
          </a:p>
          <a:p>
            <a:r>
              <a:rPr lang="zh-CN" altLang="en-US" sz="2400" dirty="0"/>
              <a:t>储蓄卡开户：填写姓名、身份证号、电话号码以及密码后，与数据库进行交互，进行储蓄卡开户操作</a:t>
            </a:r>
          </a:p>
          <a:p>
            <a:r>
              <a:rPr lang="zh-CN" altLang="en-US" sz="2400" dirty="0"/>
              <a:t>信用卡开户：填写姓名、身份证号、电话号码、密码和申请额度后，与数据库进行交互，进行信用卡开户操作</a:t>
            </a:r>
          </a:p>
          <a:p>
            <a:r>
              <a:rPr lang="zh-CN" altLang="en-US" sz="2400" dirty="0"/>
              <a:t>查询功能：根据输入的信息与数据库交互，显示查询的信息</a:t>
            </a:r>
          </a:p>
          <a:p>
            <a:r>
              <a:rPr lang="zh-CN" altLang="en-US" sz="2400" dirty="0"/>
              <a:t>挂失功能和取消挂失功能相似，输入姓名、身份证号、卡号后，与数据库进行交互，进行相关操作</a:t>
            </a:r>
          </a:p>
          <a:p>
            <a:r>
              <a:rPr lang="zh-CN" altLang="en-US" sz="2400" dirty="0"/>
              <a:t>退出：退出客户端</a:t>
            </a:r>
          </a:p>
        </p:txBody>
      </p:sp>
    </p:spTree>
    <p:extLst>
      <p:ext uri="{BB962C8B-B14F-4D97-AF65-F5344CB8AC3E}">
        <p14:creationId xmlns:p14="http://schemas.microsoft.com/office/powerpoint/2010/main" val="345087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62F5C29-B7FE-4D54-BF58-4DCD82EEDAD5}"/>
              </a:ext>
            </a:extLst>
          </p:cNvPr>
          <p:cNvSpPr/>
          <p:nvPr/>
        </p:nvSpPr>
        <p:spPr>
          <a:xfrm>
            <a:off x="1359142" y="5520012"/>
            <a:ext cx="512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架构：</a:t>
            </a:r>
            <a:r>
              <a:rPr lang="en-US" altLang="zh-CN" sz="2000" dirty="0"/>
              <a:t>MVC</a:t>
            </a:r>
            <a:endParaRPr lang="zh-CN" altLang="en-US" sz="2000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056C013-CB83-4B2F-AE0A-BA932598119A}"/>
              </a:ext>
            </a:extLst>
          </p:cNvPr>
          <p:cNvSpPr/>
          <p:nvPr/>
        </p:nvSpPr>
        <p:spPr>
          <a:xfrm>
            <a:off x="6003235" y="1097282"/>
            <a:ext cx="2989690" cy="43493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C3EF783-772E-4444-98E1-E8C0B608ED0C}"/>
              </a:ext>
            </a:extLst>
          </p:cNvPr>
          <p:cNvSpPr/>
          <p:nvPr/>
        </p:nvSpPr>
        <p:spPr>
          <a:xfrm>
            <a:off x="3570137" y="1375577"/>
            <a:ext cx="1582309" cy="38165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1D68581-AFBD-4B3D-8BB4-455DB7ADD211}"/>
              </a:ext>
            </a:extLst>
          </p:cNvPr>
          <p:cNvSpPr/>
          <p:nvPr/>
        </p:nvSpPr>
        <p:spPr>
          <a:xfrm>
            <a:off x="55661" y="1270002"/>
            <a:ext cx="1908313" cy="40122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92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35946-C344-4E89-B976-F099530F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工作人员演示</a:t>
            </a:r>
          </a:p>
        </p:txBody>
      </p:sp>
      <p:pic>
        <p:nvPicPr>
          <p:cNvPr id="4" name="ATM工作人员">
            <a:hlinkClick r:id="" action="ppaction://media"/>
            <a:extLst>
              <a:ext uri="{FF2B5EF4-FFF2-40B4-BE49-F238E27FC236}">
                <a16:creationId xmlns:a16="http://schemas.microsoft.com/office/drawing/2014/main" id="{499196B8-FD32-4418-B799-F7D5DC8D9D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" y="1365415"/>
            <a:ext cx="7824600" cy="4725284"/>
          </a:xfrm>
        </p:spPr>
      </p:pic>
    </p:spTree>
    <p:extLst>
      <p:ext uri="{BB962C8B-B14F-4D97-AF65-F5344CB8AC3E}">
        <p14:creationId xmlns:p14="http://schemas.microsoft.com/office/powerpoint/2010/main" val="179957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54DB59F5-4898-4DF2-A701-7A739D69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2"/>
            <a:ext cx="6347713" cy="77585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内容占位符 14" descr="图片包含 天空&#10;&#10;描述已自动生成">
            <a:extLst>
              <a:ext uri="{FF2B5EF4-FFF2-40B4-BE49-F238E27FC236}">
                <a16:creationId xmlns:a16="http://schemas.microsoft.com/office/drawing/2014/main" id="{F1BA9D98-4667-4B7F-BE4E-3FBB5A04B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725817"/>
            <a:ext cx="6348413" cy="2750978"/>
          </a:xfrm>
        </p:spPr>
      </p:pic>
    </p:spTree>
    <p:extLst>
      <p:ext uri="{BB962C8B-B14F-4D97-AF65-F5344CB8AC3E}">
        <p14:creationId xmlns:p14="http://schemas.microsoft.com/office/powerpoint/2010/main" val="27085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54DB59F5-4898-4DF2-A701-7A739D69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2"/>
            <a:ext cx="6347713" cy="77585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1AC7EF9-592A-486F-A1C2-FE2E88569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240871"/>
            <a:ext cx="6348413" cy="3720875"/>
          </a:xfrm>
        </p:spPr>
      </p:pic>
    </p:spTree>
    <p:extLst>
      <p:ext uri="{BB962C8B-B14F-4D97-AF65-F5344CB8AC3E}">
        <p14:creationId xmlns:p14="http://schemas.microsoft.com/office/powerpoint/2010/main" val="125476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54DB59F5-4898-4DF2-A701-7A739D69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2"/>
            <a:ext cx="6347713" cy="77585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41076A-2575-45CB-A844-BFDF0A28E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1" y="2227388"/>
            <a:ext cx="7770913" cy="3727937"/>
          </a:xfrm>
        </p:spPr>
      </p:pic>
    </p:spTree>
    <p:extLst>
      <p:ext uri="{BB962C8B-B14F-4D97-AF65-F5344CB8AC3E}">
        <p14:creationId xmlns:p14="http://schemas.microsoft.com/office/powerpoint/2010/main" val="36949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54DB59F5-4898-4DF2-A701-7A739D69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2"/>
            <a:ext cx="6347713" cy="77585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988C09-E932-48E6-8486-B0EBAC11B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121878"/>
            <a:ext cx="7738478" cy="3938955"/>
          </a:xfrm>
        </p:spPr>
      </p:pic>
    </p:spTree>
    <p:extLst>
      <p:ext uri="{BB962C8B-B14F-4D97-AF65-F5344CB8AC3E}">
        <p14:creationId xmlns:p14="http://schemas.microsoft.com/office/powerpoint/2010/main" val="24475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54DB59F5-4898-4DF2-A701-7A739D69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2"/>
            <a:ext cx="6347713" cy="775855"/>
          </a:xfrm>
        </p:spPr>
        <p:txBody>
          <a:bodyPr/>
          <a:lstStyle/>
          <a:p>
            <a:r>
              <a:rPr lang="zh-CN" altLang="en-US" dirty="0"/>
              <a:t>另一个问题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B7488-6998-4B27-B2D8-9CFC88451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团队协作问题？</a:t>
            </a:r>
          </a:p>
        </p:txBody>
      </p:sp>
    </p:spTree>
    <p:extLst>
      <p:ext uri="{BB962C8B-B14F-4D97-AF65-F5344CB8AC3E}">
        <p14:creationId xmlns:p14="http://schemas.microsoft.com/office/powerpoint/2010/main" val="27151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54DB59F5-4898-4DF2-A701-7A739D69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2"/>
            <a:ext cx="6347713" cy="77585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6FF07B-FDC2-43D1-827D-B5DF3A529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8" y="1262090"/>
            <a:ext cx="7064157" cy="4502605"/>
          </a:xfrm>
        </p:spPr>
      </p:pic>
    </p:spTree>
    <p:extLst>
      <p:ext uri="{BB962C8B-B14F-4D97-AF65-F5344CB8AC3E}">
        <p14:creationId xmlns:p14="http://schemas.microsoft.com/office/powerpoint/2010/main" val="2012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54DB59F5-4898-4DF2-A701-7A739D69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2"/>
            <a:ext cx="6347713" cy="775855"/>
          </a:xfrm>
        </p:spPr>
        <p:txBody>
          <a:bodyPr/>
          <a:lstStyle/>
          <a:p>
            <a:r>
              <a:rPr lang="zh-CN" altLang="en-US" dirty="0"/>
              <a:t>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570AD-A18F-4F42-B367-5BE6E94DC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2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5C2FF-F83A-4CF3-8024-F0C6F879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8800" dirty="0"/>
              <a:t>Thanks!</a:t>
            </a:r>
            <a:endParaRPr lang="zh-CN" altLang="en-US" sz="8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62263-C7F8-4FDD-8CBE-D8360CA5A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67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5056C013-CB83-4B2F-AE0A-BA932598119A}"/>
              </a:ext>
            </a:extLst>
          </p:cNvPr>
          <p:cNvSpPr/>
          <p:nvPr/>
        </p:nvSpPr>
        <p:spPr>
          <a:xfrm>
            <a:off x="7681783" y="2031101"/>
            <a:ext cx="1321744" cy="22615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C3EF783-772E-4444-98E1-E8C0B608ED0C}"/>
              </a:ext>
            </a:extLst>
          </p:cNvPr>
          <p:cNvSpPr/>
          <p:nvPr/>
        </p:nvSpPr>
        <p:spPr>
          <a:xfrm>
            <a:off x="3747636" y="1270001"/>
            <a:ext cx="1304344" cy="36820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1D68581-AFBD-4B3D-8BB4-455DB7ADD211}"/>
              </a:ext>
            </a:extLst>
          </p:cNvPr>
          <p:cNvSpPr/>
          <p:nvPr/>
        </p:nvSpPr>
        <p:spPr>
          <a:xfrm>
            <a:off x="55661" y="1270001"/>
            <a:ext cx="1679087" cy="36820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19A538D-1928-472C-A135-E268182C5994}"/>
              </a:ext>
            </a:extLst>
          </p:cNvPr>
          <p:cNvSpPr/>
          <p:nvPr/>
        </p:nvSpPr>
        <p:spPr>
          <a:xfrm>
            <a:off x="1987146" y="1471967"/>
            <a:ext cx="1470384" cy="32905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D9885D-42B6-4881-BC03-1E966AD708A7}"/>
              </a:ext>
            </a:extLst>
          </p:cNvPr>
          <p:cNvSpPr/>
          <p:nvPr/>
        </p:nvSpPr>
        <p:spPr>
          <a:xfrm>
            <a:off x="5943444" y="1161907"/>
            <a:ext cx="1404808" cy="39793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1C06AC-A659-4AD1-B540-5BF672E828E3}"/>
              </a:ext>
            </a:extLst>
          </p:cNvPr>
          <p:cNvSpPr txBox="1"/>
          <p:nvPr/>
        </p:nvSpPr>
        <p:spPr>
          <a:xfrm>
            <a:off x="7574340" y="1561068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数据库接口层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A3AB4F-AE81-4FFC-AF5E-121E5FF5FA9D}"/>
              </a:ext>
            </a:extLst>
          </p:cNvPr>
          <p:cNvSpPr txBox="1"/>
          <p:nvPr/>
        </p:nvSpPr>
        <p:spPr>
          <a:xfrm>
            <a:off x="6266870" y="79257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DAO</a:t>
            </a:r>
            <a:r>
              <a:rPr lang="zh-CN" altLang="en-US" dirty="0">
                <a:solidFill>
                  <a:srgbClr val="FF0000"/>
                </a:solidFill>
              </a:rPr>
              <a:t>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51C244-AF03-4A70-8F84-BF86C914A197}"/>
              </a:ext>
            </a:extLst>
          </p:cNvPr>
          <p:cNvSpPr txBox="1"/>
          <p:nvPr/>
        </p:nvSpPr>
        <p:spPr>
          <a:xfrm>
            <a:off x="3787414" y="51377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控制器层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9A21FE-1320-43A1-B094-3D31374C1B24}"/>
              </a:ext>
            </a:extLst>
          </p:cNvPr>
          <p:cNvSpPr txBox="1"/>
          <p:nvPr/>
        </p:nvSpPr>
        <p:spPr>
          <a:xfrm>
            <a:off x="1947189" y="50838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网络连接层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DCDD91-FEE1-4D69-A387-9FA702B65596}"/>
              </a:ext>
            </a:extLst>
          </p:cNvPr>
          <p:cNvSpPr txBox="1"/>
          <p:nvPr/>
        </p:nvSpPr>
        <p:spPr>
          <a:xfrm>
            <a:off x="533024" y="509755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UI</a:t>
            </a:r>
            <a:r>
              <a:rPr lang="zh-CN" altLang="en-US" dirty="0">
                <a:solidFill>
                  <a:srgbClr val="FF0000"/>
                </a:solidFill>
              </a:rPr>
              <a:t>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A4002B-6B3A-42AE-8674-3C213D17235C}"/>
              </a:ext>
            </a:extLst>
          </p:cNvPr>
          <p:cNvSpPr/>
          <p:nvPr/>
        </p:nvSpPr>
        <p:spPr>
          <a:xfrm>
            <a:off x="1161722" y="6008026"/>
            <a:ext cx="31561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上层调用下层函数接口</a:t>
            </a:r>
            <a:endParaRPr lang="en-US" altLang="zh-CN" sz="2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68CB19-39B5-4A2F-B23B-58E198511524}"/>
              </a:ext>
            </a:extLst>
          </p:cNvPr>
          <p:cNvSpPr/>
          <p:nvPr/>
        </p:nvSpPr>
        <p:spPr>
          <a:xfrm>
            <a:off x="409052" y="5598671"/>
            <a:ext cx="3156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下层为上层提供服务</a:t>
            </a:r>
            <a:endParaRPr lang="en-US" altLang="zh-CN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FDDEDF-3ABB-4109-A6A0-D8CC22BFD532}"/>
              </a:ext>
            </a:extLst>
          </p:cNvPr>
          <p:cNvSpPr/>
          <p:nvPr/>
        </p:nvSpPr>
        <p:spPr>
          <a:xfrm>
            <a:off x="5112928" y="5598671"/>
            <a:ext cx="3156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高内聚，低耦合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7658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0BEAA0-DD4F-4719-990E-3F1F5C00AA3F}"/>
              </a:ext>
            </a:extLst>
          </p:cNvPr>
          <p:cNvSpPr/>
          <p:nvPr/>
        </p:nvSpPr>
        <p:spPr>
          <a:xfrm>
            <a:off x="7776378" y="2186611"/>
            <a:ext cx="1257167" cy="22263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7C008A-4B3A-48A1-9367-C996D7C59FBB}"/>
              </a:ext>
            </a:extLst>
          </p:cNvPr>
          <p:cNvSpPr/>
          <p:nvPr/>
        </p:nvSpPr>
        <p:spPr>
          <a:xfrm>
            <a:off x="1141014" y="5444510"/>
            <a:ext cx="6420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设计模式：单例模式（饿汉式单例）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3E7063-192E-4F36-8018-59DE6F0CDDC8}"/>
              </a:ext>
            </a:extLst>
          </p:cNvPr>
          <p:cNvSpPr txBox="1"/>
          <p:nvPr/>
        </p:nvSpPr>
        <p:spPr>
          <a:xfrm>
            <a:off x="7561689" y="1745734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数据库接口层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FB4916-8353-4568-BCC8-7F15A2EA9528}"/>
              </a:ext>
            </a:extLst>
          </p:cNvPr>
          <p:cNvSpPr txBox="1"/>
          <p:nvPr/>
        </p:nvSpPr>
        <p:spPr>
          <a:xfrm>
            <a:off x="3566520" y="60301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开发者：刘镇</a:t>
            </a:r>
          </a:p>
        </p:txBody>
      </p:sp>
    </p:spTree>
    <p:extLst>
      <p:ext uri="{BB962C8B-B14F-4D97-AF65-F5344CB8AC3E}">
        <p14:creationId xmlns:p14="http://schemas.microsoft.com/office/powerpoint/2010/main" val="333351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C9EB0-59ED-4F68-B626-8A34ED0E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FFFC98-71B9-4225-8054-B787ECB02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8" y="162464"/>
            <a:ext cx="4013172" cy="326653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6BEB1C-BD16-420D-B95C-ADA953F5E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06" y="3692519"/>
            <a:ext cx="6805654" cy="42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5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7BF2-D1B9-4701-9821-9628D08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r>
              <a:rPr lang="en-US" altLang="zh-CN" dirty="0"/>
              <a:t>——MVC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A29916E-782F-4F1B-9828-FE312B8E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" y="1243367"/>
            <a:ext cx="9147593" cy="4012215"/>
          </a:xfr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0BEAA0-DD4F-4719-990E-3F1F5C00AA3F}"/>
              </a:ext>
            </a:extLst>
          </p:cNvPr>
          <p:cNvSpPr/>
          <p:nvPr/>
        </p:nvSpPr>
        <p:spPr>
          <a:xfrm>
            <a:off x="5629524" y="1202637"/>
            <a:ext cx="2122998" cy="40122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7C008A-4B3A-48A1-9367-C996D7C59FBB}"/>
              </a:ext>
            </a:extLst>
          </p:cNvPr>
          <p:cNvSpPr/>
          <p:nvPr/>
        </p:nvSpPr>
        <p:spPr>
          <a:xfrm>
            <a:off x="1141014" y="5535122"/>
            <a:ext cx="6420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设计模式：工厂方法   设计思想：类的单一职责</a:t>
            </a:r>
            <a:endParaRPr lang="en-US" altLang="zh-CN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D9924B-F41A-40DF-8841-004B38D05AD1}"/>
              </a:ext>
            </a:extLst>
          </p:cNvPr>
          <p:cNvSpPr txBox="1"/>
          <p:nvPr/>
        </p:nvSpPr>
        <p:spPr>
          <a:xfrm>
            <a:off x="6266870" y="79257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DAO</a:t>
            </a:r>
            <a:r>
              <a:rPr lang="zh-CN" altLang="en-US" dirty="0">
                <a:solidFill>
                  <a:srgbClr val="FF0000"/>
                </a:solidFill>
              </a:rPr>
              <a:t>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2309D0-D8F3-4C41-8396-CE120EFC15E5}"/>
              </a:ext>
            </a:extLst>
          </p:cNvPr>
          <p:cNvSpPr txBox="1"/>
          <p:nvPr/>
        </p:nvSpPr>
        <p:spPr>
          <a:xfrm>
            <a:off x="3783455" y="61543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开发者：方舟</a:t>
            </a:r>
          </a:p>
        </p:txBody>
      </p:sp>
    </p:spTree>
    <p:extLst>
      <p:ext uri="{BB962C8B-B14F-4D97-AF65-F5344CB8AC3E}">
        <p14:creationId xmlns:p14="http://schemas.microsoft.com/office/powerpoint/2010/main" val="21065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8324D-DDED-417F-9EBF-78BFCA25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A252C9-91B0-4BEE-8B38-252FC59EA8D8}"/>
              </a:ext>
            </a:extLst>
          </p:cNvPr>
          <p:cNvSpPr txBox="1"/>
          <p:nvPr/>
        </p:nvSpPr>
        <p:spPr>
          <a:xfrm>
            <a:off x="391092" y="4999710"/>
            <a:ext cx="8917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工厂模式：</a:t>
            </a:r>
            <a:endParaRPr lang="en-US" altLang="zh-CN" dirty="0"/>
          </a:p>
          <a:p>
            <a:r>
              <a:rPr lang="zh-CN" altLang="en-US" dirty="0"/>
              <a:t>将工厂和产品之间的耦合降低，将具体产品的构造过程放在了具体工厂类里面。</a:t>
            </a:r>
            <a:endParaRPr lang="en-US" altLang="zh-CN" dirty="0"/>
          </a:p>
          <a:p>
            <a:r>
              <a:rPr lang="zh-CN" altLang="en-US" dirty="0"/>
              <a:t>在以后扩展产品的时候方便很多，只需要添加一个工厂类，一个产品类，</a:t>
            </a:r>
            <a:endParaRPr lang="en-US" altLang="zh-CN" dirty="0"/>
          </a:p>
          <a:p>
            <a:r>
              <a:rPr lang="zh-CN" altLang="en-US" dirty="0"/>
              <a:t>就能方便的添加产品，而不需要修改原有的代码。</a:t>
            </a:r>
            <a:endParaRPr lang="en-US" altLang="zh-CN" dirty="0"/>
          </a:p>
          <a:p>
            <a:r>
              <a:rPr lang="zh-CN" altLang="en-US" dirty="0"/>
              <a:t>该模式更符合开发中的</a:t>
            </a:r>
            <a:r>
              <a:rPr lang="en-US" altLang="zh-CN" dirty="0"/>
              <a:t>OCP</a:t>
            </a:r>
            <a:r>
              <a:rPr lang="zh-CN" altLang="en-US" dirty="0"/>
              <a:t>原则（</a:t>
            </a:r>
            <a:r>
              <a:rPr lang="en-US" altLang="zh-CN" dirty="0"/>
              <a:t>open close principle</a:t>
            </a:r>
            <a:r>
              <a:rPr lang="zh-CN" altLang="en-US" dirty="0"/>
              <a:t>），对扩展开放，对修改关闭。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44ECB20-FFFA-4F09-9935-BFA64ECF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65" y="678956"/>
            <a:ext cx="7063470" cy="4248647"/>
          </a:xfrm>
        </p:spPr>
      </p:pic>
    </p:spTree>
    <p:extLst>
      <p:ext uri="{BB962C8B-B14F-4D97-AF65-F5344CB8AC3E}">
        <p14:creationId xmlns:p14="http://schemas.microsoft.com/office/powerpoint/2010/main" val="322600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57C61-898F-4B54-B6F3-E963EF2F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C6F9A0F-A85F-4ADB-84BB-81BF60F27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609600"/>
            <a:ext cx="6085400" cy="5710192"/>
          </a:xfrm>
        </p:spPr>
      </p:pic>
    </p:spTree>
    <p:extLst>
      <p:ext uri="{BB962C8B-B14F-4D97-AF65-F5344CB8AC3E}">
        <p14:creationId xmlns:p14="http://schemas.microsoft.com/office/powerpoint/2010/main" val="34397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2_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3_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376</TotalTime>
  <Words>679</Words>
  <Application>Microsoft Office PowerPoint</Application>
  <PresentationFormat>全屏显示(4:3)</PresentationFormat>
  <Paragraphs>103</Paragraphs>
  <Slides>38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Arial</vt:lpstr>
      <vt:lpstr>Trebuchet MS</vt:lpstr>
      <vt:lpstr>Wingdings 3</vt:lpstr>
      <vt:lpstr>平面</vt:lpstr>
      <vt:lpstr>1_平面</vt:lpstr>
      <vt:lpstr>2_平面</vt:lpstr>
      <vt:lpstr>3_平面</vt:lpstr>
      <vt:lpstr>C++实习项目——      银行管理系统</vt:lpstr>
      <vt:lpstr>项目架构——MVC</vt:lpstr>
      <vt:lpstr>项目架构——MVC</vt:lpstr>
      <vt:lpstr>项目架构——MVC</vt:lpstr>
      <vt:lpstr>项目架构——MVC</vt:lpstr>
      <vt:lpstr>PowerPoint 演示文稿</vt:lpstr>
      <vt:lpstr>项目架构——MVC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项目架构——MVC</vt:lpstr>
      <vt:lpstr>用例图</vt:lpstr>
      <vt:lpstr>项目架构——MVC</vt:lpstr>
      <vt:lpstr>项目架构——MVC</vt:lpstr>
      <vt:lpstr>PowerPoint 演示文稿</vt:lpstr>
      <vt:lpstr>控制器</vt:lpstr>
      <vt:lpstr>C/S通信</vt:lpstr>
      <vt:lpstr>前后端连接</vt:lpstr>
      <vt:lpstr>前后端数据传输</vt:lpstr>
      <vt:lpstr>项目架构——MVC</vt:lpstr>
      <vt:lpstr>PowerPoint 演示文稿</vt:lpstr>
      <vt:lpstr>项目架构——MVC</vt:lpstr>
      <vt:lpstr>PowerPoint 演示文稿</vt:lpstr>
      <vt:lpstr>Pos机界面演示</vt:lpstr>
      <vt:lpstr>ATM客户端界面功能介绍</vt:lpstr>
      <vt:lpstr>ATM 客户端演示</vt:lpstr>
      <vt:lpstr>工作人员界面功能介绍</vt:lpstr>
      <vt:lpstr>工作人员演示</vt:lpstr>
      <vt:lpstr>PowerPoint 演示文稿</vt:lpstr>
      <vt:lpstr>PowerPoint 演示文稿</vt:lpstr>
      <vt:lpstr>PowerPoint 演示文稿</vt:lpstr>
      <vt:lpstr>PowerPoint 演示文稿</vt:lpstr>
      <vt:lpstr>另一个问题</vt:lpstr>
      <vt:lpstr>PowerPoint 演示文稿</vt:lpstr>
      <vt:lpstr>不足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Jario Daf</dc:creator>
  <cp:lastModifiedBy>Jario Daf</cp:lastModifiedBy>
  <cp:revision>39</cp:revision>
  <dcterms:created xsi:type="dcterms:W3CDTF">2019-07-20T06:27:51Z</dcterms:created>
  <dcterms:modified xsi:type="dcterms:W3CDTF">2019-07-21T05:43:07Z</dcterms:modified>
</cp:coreProperties>
</file>